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6"/>
  </p:notesMasterIdLst>
  <p:handoutMasterIdLst>
    <p:handoutMasterId r:id="rId37"/>
  </p:handoutMasterIdLst>
  <p:sldIdLst>
    <p:sldId id="256" r:id="rId2"/>
    <p:sldId id="257" r:id="rId3"/>
    <p:sldId id="273" r:id="rId4"/>
    <p:sldId id="274" r:id="rId5"/>
    <p:sldId id="260" r:id="rId6"/>
    <p:sldId id="258" r:id="rId7"/>
    <p:sldId id="275" r:id="rId8"/>
    <p:sldId id="299" r:id="rId9"/>
    <p:sldId id="269" r:id="rId10"/>
    <p:sldId id="272" r:id="rId11"/>
    <p:sldId id="270" r:id="rId12"/>
    <p:sldId id="298" r:id="rId13"/>
    <p:sldId id="277" r:id="rId14"/>
    <p:sldId id="276" r:id="rId15"/>
    <p:sldId id="279" r:id="rId16"/>
    <p:sldId id="280" r:id="rId17"/>
    <p:sldId id="278" r:id="rId18"/>
    <p:sldId id="283" r:id="rId19"/>
    <p:sldId id="282" r:id="rId20"/>
    <p:sldId id="284" r:id="rId21"/>
    <p:sldId id="285" r:id="rId22"/>
    <p:sldId id="290" r:id="rId23"/>
    <p:sldId id="289" r:id="rId24"/>
    <p:sldId id="294" r:id="rId25"/>
    <p:sldId id="286" r:id="rId26"/>
    <p:sldId id="296" r:id="rId27"/>
    <p:sldId id="301" r:id="rId28"/>
    <p:sldId id="297" r:id="rId29"/>
    <p:sldId id="300" r:id="rId30"/>
    <p:sldId id="293" r:id="rId31"/>
    <p:sldId id="295" r:id="rId32"/>
    <p:sldId id="292" r:id="rId33"/>
    <p:sldId id="291" r:id="rId34"/>
    <p:sldId id="28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57" autoAdjust="0"/>
  </p:normalViewPr>
  <p:slideViewPr>
    <p:cSldViewPr snapToGrid="0">
      <p:cViewPr varScale="1">
        <p:scale>
          <a:sx n="67" d="100"/>
          <a:sy n="67" d="100"/>
        </p:scale>
        <p:origin x="644" y="44"/>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2/4/2020</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2/4/2020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pPr algn="ctr"/>
            <a:r>
              <a:rPr lang="en-US" dirty="0"/>
              <a:t>Trendspotting on Spotify</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pPr algn="ctr"/>
            <a:r>
              <a:rPr lang="en-US" noProof="1"/>
              <a:t>A look into what what generates success on Spotify</a:t>
            </a:r>
          </a:p>
        </p:txBody>
      </p:sp>
      <p:cxnSp>
        <p:nvCxnSpPr>
          <p:cNvPr id="22" name="Straight Connector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a:cxnSpLocks/>
          </p:cNvCxnSpPr>
          <p:nvPr/>
        </p:nvCxnSpPr>
        <p:spPr>
          <a:xfrm>
            <a:off x="7804352" y="0"/>
            <a:ext cx="0" cy="6783355"/>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spotify&quot;">
            <a:extLst>
              <a:ext uri="{FF2B5EF4-FFF2-40B4-BE49-F238E27FC236}">
                <a16:creationId xmlns:a16="http://schemas.microsoft.com/office/drawing/2014/main" id="{F9779A41-4253-455A-87AE-9CB3907456A2}"/>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0984" r="10984"/>
          <a:stretch>
            <a:fillRect/>
          </a:stretch>
        </p:blipFill>
        <p:spPr bwMode="auto">
          <a:xfrm>
            <a:off x="-370" y="-1"/>
            <a:ext cx="7827992" cy="66912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A506B6B-20C9-4791-A167-50FC0E82A456}"/>
              </a:ext>
            </a:extLst>
          </p:cNvPr>
          <p:cNvSpPr/>
          <p:nvPr/>
        </p:nvSpPr>
        <p:spPr>
          <a:xfrm>
            <a:off x="-370" y="6691279"/>
            <a:ext cx="12188561" cy="184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2</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Does duration of a song affect its position in a playlist?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1620000"/>
            <a:ext cx="6992936" cy="775565"/>
          </a:xfrm>
        </p:spPr>
        <p:txBody>
          <a:bodyPr/>
          <a:lstStyle/>
          <a:p>
            <a:pPr marL="0" indent="0">
              <a:buNone/>
            </a:pPr>
            <a:r>
              <a:rPr lang="en-US" noProof="1"/>
              <a:t>Do shorter songs typically have higher track positions? </a:t>
            </a:r>
          </a:p>
          <a:p>
            <a:pPr lvl="1"/>
            <a:endParaRPr lang="en-US" dirty="0"/>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10</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526090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9" name="Picture 8" descr="A screenshot of a cell phone&#10;&#10;Description automatically generated">
            <a:extLst>
              <a:ext uri="{FF2B5EF4-FFF2-40B4-BE49-F238E27FC236}">
                <a16:creationId xmlns:a16="http://schemas.microsoft.com/office/drawing/2014/main" id="{1EAFFCE7-3A1F-4C0F-BCD9-211388FB24EE}"/>
              </a:ext>
            </a:extLst>
          </p:cNvPr>
          <p:cNvPicPr>
            <a:picLocks noChangeAspect="1"/>
          </p:cNvPicPr>
          <p:nvPr/>
        </p:nvPicPr>
        <p:blipFill>
          <a:blip r:embed="rId2"/>
          <a:stretch>
            <a:fillRect/>
          </a:stretch>
        </p:blipFill>
        <p:spPr>
          <a:xfrm>
            <a:off x="3015496" y="198603"/>
            <a:ext cx="5938004" cy="6180371"/>
          </a:xfrm>
          <a:prstGeom prst="rect">
            <a:avLst/>
          </a:prstGeom>
        </p:spPr>
      </p:pic>
    </p:spTree>
    <p:extLst>
      <p:ext uri="{BB962C8B-B14F-4D97-AF65-F5344CB8AC3E}">
        <p14:creationId xmlns:p14="http://schemas.microsoft.com/office/powerpoint/2010/main" val="1146682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8B279209-393A-4A63-A241-0B3A6EA98ECE}"/>
              </a:ext>
            </a:extLst>
          </p:cNvPr>
          <p:cNvPicPr>
            <a:picLocks noChangeAspect="1"/>
          </p:cNvPicPr>
          <p:nvPr/>
        </p:nvPicPr>
        <p:blipFill>
          <a:blip r:embed="rId2"/>
          <a:stretch>
            <a:fillRect/>
          </a:stretch>
        </p:blipFill>
        <p:spPr>
          <a:xfrm>
            <a:off x="2696690" y="30976"/>
            <a:ext cx="6238935" cy="6606872"/>
          </a:xfrm>
          <a:prstGeom prst="rect">
            <a:avLst/>
          </a:prstGeom>
        </p:spPr>
      </p:pic>
    </p:spTree>
    <p:extLst>
      <p:ext uri="{BB962C8B-B14F-4D97-AF65-F5344CB8AC3E}">
        <p14:creationId xmlns:p14="http://schemas.microsoft.com/office/powerpoint/2010/main" val="343079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3</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How are popular songs trending in terms of their valence. Is there any correlation between the speechiness and the valence of a song?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How do songs that sound more positive (e.g. happy, cheerful, euphoric), do vs songs that sound more negative (e.g. sad, depressed, angry)?</a:t>
            </a:r>
          </a:p>
          <a:p>
            <a:r>
              <a:rPr lang="en-US" dirty="0"/>
              <a:t>Does </a:t>
            </a:r>
            <a:r>
              <a:rPr lang="en-US" dirty="0" err="1"/>
              <a:t>speechiness</a:t>
            </a:r>
            <a:r>
              <a:rPr lang="en-US" dirty="0"/>
              <a:t> trend more positively or negatively?</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13</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
        <p:nvSpPr>
          <p:cNvPr id="20" name="Content Placeholder 3">
            <a:extLst>
              <a:ext uri="{FF2B5EF4-FFF2-40B4-BE49-F238E27FC236}">
                <a16:creationId xmlns:a16="http://schemas.microsoft.com/office/drawing/2014/main" id="{8D85C6C8-DD9A-45EA-9F11-6A6EAE07FAC4}"/>
              </a:ext>
            </a:extLst>
          </p:cNvPr>
          <p:cNvSpPr txBox="1">
            <a:spLocks/>
          </p:cNvSpPr>
          <p:nvPr/>
        </p:nvSpPr>
        <p:spPr>
          <a:xfrm>
            <a:off x="353161" y="3847934"/>
            <a:ext cx="6992936" cy="2650066"/>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err="1"/>
              <a:t>Speechiness</a:t>
            </a:r>
            <a:r>
              <a:rPr lang="en-US" sz="1400" dirty="0"/>
              <a:t>: </a:t>
            </a:r>
            <a:r>
              <a:rPr lang="en-US" sz="1400" i="1" dirty="0"/>
              <a:t>“</a:t>
            </a:r>
            <a:r>
              <a:rPr lang="en-US" sz="1400" i="1" dirty="0" err="1"/>
              <a:t>Speechiness</a:t>
            </a:r>
            <a:r>
              <a:rPr lang="en-US" sz="1400" i="1" dirty="0"/>
              <a:t> detects the presence of spoken words in a track”. If the </a:t>
            </a:r>
            <a:r>
              <a:rPr lang="en-US" sz="1400" i="1" dirty="0" err="1"/>
              <a:t>speechiness</a:t>
            </a:r>
            <a:r>
              <a:rPr lang="en-US" sz="1400" i="1" dirty="0"/>
              <a:t> of a song is above 0.66, it is probably made of spoken words, a score between 0.33 and 0.66 is a song that may contain both music and words, and a score below 0.33 means the song does not have any speech.</a:t>
            </a:r>
          </a:p>
          <a:p>
            <a:r>
              <a:rPr lang="en-US" sz="1400" b="1" dirty="0"/>
              <a:t>Valence</a:t>
            </a:r>
            <a:r>
              <a:rPr lang="en-US" sz="1400" dirty="0"/>
              <a:t>: </a:t>
            </a:r>
            <a:r>
              <a:rPr lang="en-US" sz="1400" i="1" dirty="0"/>
              <a:t>“A measure from 0.0 to 1.0 describing the musical positiveness conveyed by a track. Tracks with high valence sound more positive (e.g. happy, cheerful, euphoric), while tracks with low valence sound more negative (e.g. sad, depressed, angry)”.</a:t>
            </a:r>
            <a:endParaRPr lang="en-US" sz="1400" i="1" noProof="1"/>
          </a:p>
          <a:p>
            <a:pPr marL="606425" lvl="1" indent="-342900">
              <a:buFont typeface="+mj-lt"/>
              <a:buAutoNum type="arabicPeriod"/>
            </a:pPr>
            <a:endParaRPr lang="en-US" dirty="0"/>
          </a:p>
          <a:p>
            <a:endParaRPr lang="en-US" dirty="0"/>
          </a:p>
        </p:txBody>
      </p:sp>
    </p:spTree>
    <p:extLst>
      <p:ext uri="{BB962C8B-B14F-4D97-AF65-F5344CB8AC3E}">
        <p14:creationId xmlns:p14="http://schemas.microsoft.com/office/powerpoint/2010/main" val="3740210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741046" y="3838569"/>
            <a:ext cx="3878580" cy="1453560"/>
          </a:xfrm>
        </p:spPr>
        <p:txBody>
          <a:bodyPr/>
          <a:lstStyle/>
          <a:p>
            <a:pPr marL="0" indent="0">
              <a:buNone/>
            </a:pPr>
            <a:r>
              <a:rPr lang="en-US" noProof="1"/>
              <a:t>No common Valence trend for all genres.</a:t>
            </a:r>
          </a:p>
          <a:p>
            <a:pPr marL="0" indent="0">
              <a:buNone/>
            </a:pPr>
            <a:r>
              <a:rPr lang="en-US" noProof="1"/>
              <a:t>Generally all genres have increasingly trended more negative over the past two years and at best have been flat. Jazz had the largest  positive trend since 2018 </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6227B74B-18CD-4009-8078-06046FB0F47A}"/>
              </a:ext>
            </a:extLst>
          </p:cNvPr>
          <p:cNvPicPr>
            <a:picLocks noChangeAspect="1"/>
          </p:cNvPicPr>
          <p:nvPr/>
        </p:nvPicPr>
        <p:blipFill>
          <a:blip r:embed="rId2"/>
          <a:stretch>
            <a:fillRect/>
          </a:stretch>
        </p:blipFill>
        <p:spPr>
          <a:xfrm>
            <a:off x="357680" y="90000"/>
            <a:ext cx="6447972" cy="3500925"/>
          </a:xfrm>
          <a:prstGeom prst="rect">
            <a:avLst/>
          </a:prstGeom>
        </p:spPr>
      </p:pic>
      <p:pic>
        <p:nvPicPr>
          <p:cNvPr id="9" name="Picture 8">
            <a:extLst>
              <a:ext uri="{FF2B5EF4-FFF2-40B4-BE49-F238E27FC236}">
                <a16:creationId xmlns:a16="http://schemas.microsoft.com/office/drawing/2014/main" id="{E21AEAB5-8773-4D27-AD12-356A7801DB64}"/>
              </a:ext>
            </a:extLst>
          </p:cNvPr>
          <p:cNvPicPr>
            <a:picLocks noChangeAspect="1"/>
          </p:cNvPicPr>
          <p:nvPr/>
        </p:nvPicPr>
        <p:blipFill>
          <a:blip r:embed="rId3"/>
          <a:stretch>
            <a:fillRect/>
          </a:stretch>
        </p:blipFill>
        <p:spPr>
          <a:xfrm>
            <a:off x="5172075" y="2716963"/>
            <a:ext cx="6818180" cy="3774350"/>
          </a:xfrm>
          <a:prstGeom prst="rect">
            <a:avLst/>
          </a:prstGeom>
        </p:spPr>
      </p:pic>
    </p:spTree>
    <p:extLst>
      <p:ext uri="{BB962C8B-B14F-4D97-AF65-F5344CB8AC3E}">
        <p14:creationId xmlns:p14="http://schemas.microsoft.com/office/powerpoint/2010/main" val="3857514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3647391C-3A8D-4ECB-92B5-D1D38F8CEC57}"/>
              </a:ext>
            </a:extLst>
          </p:cNvPr>
          <p:cNvPicPr>
            <a:picLocks noChangeAspect="1"/>
          </p:cNvPicPr>
          <p:nvPr/>
        </p:nvPicPr>
        <p:blipFill>
          <a:blip r:embed="rId2"/>
          <a:stretch>
            <a:fillRect/>
          </a:stretch>
        </p:blipFill>
        <p:spPr>
          <a:xfrm>
            <a:off x="5453324" y="36000"/>
            <a:ext cx="6439876" cy="6607312"/>
          </a:xfrm>
          <a:prstGeom prst="rect">
            <a:avLst/>
          </a:prstGeom>
        </p:spPr>
      </p:pic>
      <p:sp>
        <p:nvSpPr>
          <p:cNvPr id="9" name="Content Placeholder 5">
            <a:extLst>
              <a:ext uri="{FF2B5EF4-FFF2-40B4-BE49-F238E27FC236}">
                <a16:creationId xmlns:a16="http://schemas.microsoft.com/office/drawing/2014/main" id="{A70E3094-06B7-438C-95D4-5AB1F718DEC9}"/>
              </a:ext>
            </a:extLst>
          </p:cNvPr>
          <p:cNvSpPr txBox="1">
            <a:spLocks/>
          </p:cNvSpPr>
          <p:nvPr/>
        </p:nvSpPr>
        <p:spPr>
          <a:xfrm>
            <a:off x="340996" y="457193"/>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Valence Trends positively on the presence of increased words/lyrics across all genres</a:t>
            </a:r>
          </a:p>
        </p:txBody>
      </p:sp>
    </p:spTree>
    <p:extLst>
      <p:ext uri="{BB962C8B-B14F-4D97-AF65-F5344CB8AC3E}">
        <p14:creationId xmlns:p14="http://schemas.microsoft.com/office/powerpoint/2010/main" val="327076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4</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Does the position of a song in a playlist impact it's popularity?</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If a song is closer to the top of a playlist is it more popular?</a:t>
            </a:r>
          </a:p>
          <a:p>
            <a:r>
              <a:rPr lang="en-US" dirty="0"/>
              <a:t>Does the same trend show at the genre and playlist level?</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16</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1426186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17</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0C5F050B-4746-4667-BF24-412F20D0165D}"/>
              </a:ext>
            </a:extLst>
          </p:cNvPr>
          <p:cNvPicPr>
            <a:picLocks noChangeAspect="1"/>
          </p:cNvPicPr>
          <p:nvPr/>
        </p:nvPicPr>
        <p:blipFill>
          <a:blip r:embed="rId2"/>
          <a:stretch>
            <a:fillRect/>
          </a:stretch>
        </p:blipFill>
        <p:spPr>
          <a:xfrm>
            <a:off x="108069" y="71325"/>
            <a:ext cx="8016184" cy="6491400"/>
          </a:xfrm>
          <a:prstGeom prst="rect">
            <a:avLst/>
          </a:prstGeom>
        </p:spPr>
      </p:pic>
      <p:sp>
        <p:nvSpPr>
          <p:cNvPr id="9" name="Content Placeholder 5">
            <a:extLst>
              <a:ext uri="{FF2B5EF4-FFF2-40B4-BE49-F238E27FC236}">
                <a16:creationId xmlns:a16="http://schemas.microsoft.com/office/drawing/2014/main" id="{819FCF44-6716-4B44-B849-D8FF16362B7A}"/>
              </a:ext>
            </a:extLst>
          </p:cNvPr>
          <p:cNvSpPr txBox="1">
            <a:spLocks/>
          </p:cNvSpPr>
          <p:nvPr/>
        </p:nvSpPr>
        <p:spPr>
          <a:xfrm>
            <a:off x="8427721" y="276218"/>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Universally all genres fit the pattern of a lower track position within a playlist aiding in increasing the popularity of the track.</a:t>
            </a:r>
          </a:p>
        </p:txBody>
      </p:sp>
    </p:spTree>
    <p:extLst>
      <p:ext uri="{BB962C8B-B14F-4D97-AF65-F5344CB8AC3E}">
        <p14:creationId xmlns:p14="http://schemas.microsoft.com/office/powerpoint/2010/main" val="516525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5" name="Picture 4">
            <a:extLst>
              <a:ext uri="{FF2B5EF4-FFF2-40B4-BE49-F238E27FC236}">
                <a16:creationId xmlns:a16="http://schemas.microsoft.com/office/drawing/2014/main" id="{48E7FC0D-27CC-452E-8EB2-99C8DE56C173}"/>
              </a:ext>
            </a:extLst>
          </p:cNvPr>
          <p:cNvPicPr>
            <a:picLocks noChangeAspect="1"/>
          </p:cNvPicPr>
          <p:nvPr/>
        </p:nvPicPr>
        <p:blipFill>
          <a:blip r:embed="rId2"/>
          <a:stretch>
            <a:fillRect/>
          </a:stretch>
        </p:blipFill>
        <p:spPr>
          <a:xfrm>
            <a:off x="152400" y="0"/>
            <a:ext cx="6974388" cy="6553862"/>
          </a:xfrm>
          <a:prstGeom prst="rect">
            <a:avLst/>
          </a:prstGeom>
        </p:spPr>
      </p:pic>
      <p:sp>
        <p:nvSpPr>
          <p:cNvPr id="9" name="Content Placeholder 5">
            <a:extLst>
              <a:ext uri="{FF2B5EF4-FFF2-40B4-BE49-F238E27FC236}">
                <a16:creationId xmlns:a16="http://schemas.microsoft.com/office/drawing/2014/main" id="{06D6CA03-E399-4061-8CEA-064E18B01600}"/>
              </a:ext>
            </a:extLst>
          </p:cNvPr>
          <p:cNvSpPr txBox="1">
            <a:spLocks/>
          </p:cNvSpPr>
          <p:nvPr/>
        </p:nvSpPr>
        <p:spPr>
          <a:xfrm>
            <a:off x="8427721" y="276218"/>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Density suggests that the better performing popularity rank holds to a track number of 40 or less. </a:t>
            </a:r>
          </a:p>
        </p:txBody>
      </p:sp>
    </p:spTree>
    <p:extLst>
      <p:ext uri="{BB962C8B-B14F-4D97-AF65-F5344CB8AC3E}">
        <p14:creationId xmlns:p14="http://schemas.microsoft.com/office/powerpoint/2010/main" val="282200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5B3A6027-2C16-466A-8D7D-836ED583A637}"/>
              </a:ext>
            </a:extLst>
          </p:cNvPr>
          <p:cNvPicPr>
            <a:picLocks noChangeAspect="1"/>
          </p:cNvPicPr>
          <p:nvPr/>
        </p:nvPicPr>
        <p:blipFill>
          <a:blip r:embed="rId2"/>
          <a:stretch>
            <a:fillRect/>
          </a:stretch>
        </p:blipFill>
        <p:spPr>
          <a:xfrm>
            <a:off x="1350830" y="266700"/>
            <a:ext cx="9486900" cy="6324599"/>
          </a:xfrm>
          <a:prstGeom prst="rect">
            <a:avLst/>
          </a:prstGeom>
        </p:spPr>
      </p:pic>
    </p:spTree>
    <p:extLst>
      <p:ext uri="{BB962C8B-B14F-4D97-AF65-F5344CB8AC3E}">
        <p14:creationId xmlns:p14="http://schemas.microsoft.com/office/powerpoint/2010/main" val="760311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Motivations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013043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20</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662AA76E-2E5A-4ED1-93D4-5D3C604DE9EC}"/>
              </a:ext>
            </a:extLst>
          </p:cNvPr>
          <p:cNvPicPr>
            <a:picLocks noChangeAspect="1"/>
          </p:cNvPicPr>
          <p:nvPr/>
        </p:nvPicPr>
        <p:blipFill>
          <a:blip r:embed="rId2"/>
          <a:stretch>
            <a:fillRect/>
          </a:stretch>
        </p:blipFill>
        <p:spPr>
          <a:xfrm>
            <a:off x="1441032" y="325688"/>
            <a:ext cx="9309935" cy="6206624"/>
          </a:xfrm>
          <a:prstGeom prst="rect">
            <a:avLst/>
          </a:prstGeom>
        </p:spPr>
      </p:pic>
    </p:spTree>
    <p:extLst>
      <p:ext uri="{BB962C8B-B14F-4D97-AF65-F5344CB8AC3E}">
        <p14:creationId xmlns:p14="http://schemas.microsoft.com/office/powerpoint/2010/main" val="2376934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5</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How do various Audio Features of a Song such as it's Danceability, Energy, Liveness, etc., influence the popularity of Songs?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Are there certain ranges for audio features that cause a song to be more popular?</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21</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38975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Energy</a:t>
            </a:r>
            <a:r>
              <a:rPr lang="en-US" dirty="0"/>
              <a:t>: “</a:t>
            </a:r>
            <a:r>
              <a:rPr lang="en-US" i="1" dirty="0"/>
              <a:t>(energy) represents a perceptual measure of intensity and activity. Typically, energetic tracks feel fast, loud, and noisy</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50F00A67-9018-4AE8-A5D8-3EFF082985E9}"/>
              </a:ext>
            </a:extLst>
          </p:cNvPr>
          <p:cNvPicPr>
            <a:picLocks noChangeAspect="1"/>
          </p:cNvPicPr>
          <p:nvPr/>
        </p:nvPicPr>
        <p:blipFill>
          <a:blip r:embed="rId2"/>
          <a:stretch>
            <a:fillRect/>
          </a:stretch>
        </p:blipFill>
        <p:spPr>
          <a:xfrm>
            <a:off x="3538704" y="411061"/>
            <a:ext cx="5766164" cy="6030666"/>
          </a:xfrm>
          <a:prstGeom prst="rect">
            <a:avLst/>
          </a:prstGeom>
        </p:spPr>
      </p:pic>
    </p:spTree>
    <p:extLst>
      <p:ext uri="{BB962C8B-B14F-4D97-AF65-F5344CB8AC3E}">
        <p14:creationId xmlns:p14="http://schemas.microsoft.com/office/powerpoint/2010/main" val="2253750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Danceability</a:t>
            </a:r>
            <a:r>
              <a:rPr lang="en-US" dirty="0"/>
              <a:t>: “</a:t>
            </a:r>
            <a:r>
              <a:rPr lang="en-US" i="1" dirty="0"/>
              <a:t>Danceability describes how suitable a track is for dancing based on a combination of musical elements including tempo, rhythm stability, beat strength, and overall regularity. A value of 0.0 is least danceable and 1.0 is most danceable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0FE88F27-B060-46F3-8EF1-08B3068F6F5B}"/>
              </a:ext>
            </a:extLst>
          </p:cNvPr>
          <p:cNvPicPr>
            <a:picLocks noChangeAspect="1"/>
          </p:cNvPicPr>
          <p:nvPr/>
        </p:nvPicPr>
        <p:blipFill>
          <a:blip r:embed="rId2"/>
          <a:stretch>
            <a:fillRect/>
          </a:stretch>
        </p:blipFill>
        <p:spPr>
          <a:xfrm>
            <a:off x="3617745" y="392322"/>
            <a:ext cx="5383642" cy="5783890"/>
          </a:xfrm>
          <a:prstGeom prst="rect">
            <a:avLst/>
          </a:prstGeom>
        </p:spPr>
      </p:pic>
    </p:spTree>
    <p:extLst>
      <p:ext uri="{BB962C8B-B14F-4D97-AF65-F5344CB8AC3E}">
        <p14:creationId xmlns:p14="http://schemas.microsoft.com/office/powerpoint/2010/main" val="2823665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Valence</a:t>
            </a:r>
            <a:r>
              <a:rPr lang="en-US" dirty="0"/>
              <a:t>: “</a:t>
            </a:r>
            <a:r>
              <a:rPr lang="en-US" i="1" dirty="0"/>
              <a:t>A measure from 0.0 to 1.0 describing the musical positiveness conveyed by a track. Tracks with high valence sound more positive (e.g. happy, cheerful, euphoric), while tracks with low valence sound more negative (e.g. sad, depressed, angry)</a:t>
            </a:r>
            <a:r>
              <a:rPr lang="en-US" dirty="0"/>
              <a:t>”.</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205D5B83-B6E3-480B-A31A-B26A97B426D7}"/>
              </a:ext>
            </a:extLst>
          </p:cNvPr>
          <p:cNvPicPr>
            <a:picLocks noChangeAspect="1"/>
          </p:cNvPicPr>
          <p:nvPr/>
        </p:nvPicPr>
        <p:blipFill>
          <a:blip r:embed="rId2"/>
          <a:stretch>
            <a:fillRect/>
          </a:stretch>
        </p:blipFill>
        <p:spPr>
          <a:xfrm>
            <a:off x="3451470" y="310394"/>
            <a:ext cx="5849365" cy="6117684"/>
          </a:xfrm>
          <a:prstGeom prst="rect">
            <a:avLst/>
          </a:prstGeom>
        </p:spPr>
      </p:pic>
    </p:spTree>
    <p:extLst>
      <p:ext uri="{BB962C8B-B14F-4D97-AF65-F5344CB8AC3E}">
        <p14:creationId xmlns:p14="http://schemas.microsoft.com/office/powerpoint/2010/main" val="3237706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 y="1949869"/>
            <a:ext cx="2994870" cy="2714410"/>
          </a:xfrm>
        </p:spPr>
        <p:txBody>
          <a:bodyPr/>
          <a:lstStyle/>
          <a:p>
            <a:r>
              <a:rPr lang="en-US" b="1" dirty="0" err="1"/>
              <a:t>Acousticness</a:t>
            </a:r>
            <a:r>
              <a:rPr lang="en-US" dirty="0"/>
              <a:t>: </a:t>
            </a:r>
            <a:r>
              <a:rPr lang="en-US" i="1" dirty="0"/>
              <a:t>This value describes how acoustic a song is. A score of 1.0 means the song is most likely to be an acoustic one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88A03C47-1055-4D49-BF04-E992D0A14F89}"/>
              </a:ext>
            </a:extLst>
          </p:cNvPr>
          <p:cNvPicPr>
            <a:picLocks noChangeAspect="1"/>
          </p:cNvPicPr>
          <p:nvPr/>
        </p:nvPicPr>
        <p:blipFill>
          <a:blip r:embed="rId2"/>
          <a:stretch>
            <a:fillRect/>
          </a:stretch>
        </p:blipFill>
        <p:spPr>
          <a:xfrm>
            <a:off x="3285347" y="374568"/>
            <a:ext cx="5621305" cy="5879163"/>
          </a:xfrm>
          <a:prstGeom prst="rect">
            <a:avLst/>
          </a:prstGeom>
        </p:spPr>
      </p:pic>
    </p:spTree>
    <p:extLst>
      <p:ext uri="{BB962C8B-B14F-4D97-AF65-F5344CB8AC3E}">
        <p14:creationId xmlns:p14="http://schemas.microsoft.com/office/powerpoint/2010/main" val="2875371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Post Mortem</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26</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3861915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187089"/>
            <a:ext cx="11473200" cy="540000"/>
          </a:xfrm>
        </p:spPr>
        <p:txBody>
          <a:bodyPr/>
          <a:lstStyle/>
          <a:p>
            <a:pPr algn="ctr"/>
            <a:r>
              <a:rPr lang="en-US" u="sng" dirty="0"/>
              <a:t>Closing Remarks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752779" y="774237"/>
            <a:ext cx="11079221" cy="5863609"/>
          </a:xfrm>
        </p:spPr>
        <p:txBody>
          <a:bodyPr/>
          <a:lstStyle/>
          <a:p>
            <a:r>
              <a:rPr lang="en-US" b="1" noProof="1"/>
              <a:t>Main takeaways</a:t>
            </a:r>
          </a:p>
          <a:p>
            <a:pPr lvl="1"/>
            <a:r>
              <a:rPr lang="en-US" b="1" noProof="1"/>
              <a:t>Key things that impact popularity. </a:t>
            </a:r>
          </a:p>
          <a:p>
            <a:pPr lvl="2"/>
            <a:r>
              <a:rPr lang="en-US" noProof="1"/>
              <a:t>Songs need to be in duration of 3 minute to 3 minite 30 seconds time frame</a:t>
            </a:r>
          </a:p>
          <a:p>
            <a:pPr lvl="2"/>
            <a:r>
              <a:rPr lang="en-US" noProof="1"/>
              <a:t>Ideally in a track position of 40 or less in a playlist </a:t>
            </a:r>
          </a:p>
          <a:p>
            <a:pPr lvl="2"/>
            <a:r>
              <a:rPr lang="en-US" noProof="1"/>
              <a:t>Great dancability: ideally .6 or higher</a:t>
            </a:r>
          </a:p>
          <a:p>
            <a:pPr lvl="2"/>
            <a:r>
              <a:rPr lang="en-US" noProof="1"/>
              <a:t>Right amount of speechiness: 0.1- 0.2</a:t>
            </a:r>
          </a:p>
          <a:p>
            <a:pPr lvl="2"/>
            <a:r>
              <a:rPr lang="en-US" noProof="1"/>
              <a:t>Valence must be ideally greater than 0.6 </a:t>
            </a:r>
          </a:p>
          <a:p>
            <a:pPr lvl="2"/>
            <a:endParaRPr lang="en-US" noProof="1"/>
          </a:p>
          <a:p>
            <a:r>
              <a:rPr lang="en-US" b="1" noProof="1"/>
              <a:t>Difficulties:</a:t>
            </a:r>
          </a:p>
          <a:p>
            <a:pPr lvl="1"/>
            <a:r>
              <a:rPr lang="en-US" noProof="1"/>
              <a:t> Handling Git Bash </a:t>
            </a:r>
          </a:p>
          <a:p>
            <a:pPr lvl="1"/>
            <a:r>
              <a:rPr lang="en-US" noProof="1"/>
              <a:t>Challenges dealing with API data. We initially looked at tracking popularity over time, but we had to change our research based off what we could get from the API. </a:t>
            </a:r>
          </a:p>
          <a:p>
            <a:pPr marL="263525" lvl="1" indent="0">
              <a:buNone/>
            </a:pPr>
            <a:endParaRPr lang="en-US" noProof="1"/>
          </a:p>
          <a:p>
            <a:r>
              <a:rPr lang="en-US" b="1" noProof="1"/>
              <a:t>What we would research next:</a:t>
            </a:r>
          </a:p>
          <a:p>
            <a:pPr lvl="1"/>
            <a:r>
              <a:rPr lang="en-US" noProof="1"/>
              <a:t>How to make a perfect track. Would leverage Spotify API for audio analysis.</a:t>
            </a:r>
          </a:p>
          <a:p>
            <a:pPr lvl="1"/>
            <a:endParaRPr lang="en-US" noProof="1"/>
          </a:p>
          <a:p>
            <a:pPr lvl="1"/>
            <a:r>
              <a:rPr lang="en-US" noProof="1"/>
              <a:t>Would take a more detailed look into valence. Look at valence over speechiness over the last 10 years and see if there was a trend.</a:t>
            </a:r>
          </a:p>
          <a:p>
            <a:pPr lvl="1"/>
            <a:endParaRPr lang="en-US" noProof="1"/>
          </a:p>
          <a:p>
            <a:pPr lvl="1"/>
            <a:r>
              <a:rPr lang="en-US" noProof="1"/>
              <a:t>Set up the Spotify API to call every 6 hours and analyze how spotify updates playlists. How they move track positions, how they decided what songs to add or take away, and how this impacts popularity. </a:t>
            </a:r>
          </a:p>
          <a:p>
            <a:pPr lvl="1"/>
            <a:endParaRPr lang="en-US" noProof="1"/>
          </a:p>
          <a:p>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27</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378716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9400" y="1751652"/>
            <a:ext cx="11473200" cy="1677348"/>
          </a:xfrm>
        </p:spPr>
        <p:txBody>
          <a:bodyPr/>
          <a:lstStyle/>
          <a:p>
            <a:pPr algn="ctr"/>
            <a:r>
              <a:rPr lang="en-US" dirty="0"/>
              <a:t>Any Questions?</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097893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9400" y="1751652"/>
            <a:ext cx="11473200" cy="1677348"/>
          </a:xfrm>
        </p:spPr>
        <p:txBody>
          <a:bodyPr/>
          <a:lstStyle/>
          <a:p>
            <a:pPr algn="ctr"/>
            <a:r>
              <a:rPr lang="en-US" dirty="0"/>
              <a:t>Appendix</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563652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Core Message</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lvl="1"/>
            <a:r>
              <a:rPr lang="en-US" dirty="0"/>
              <a:t>Our main goal was to understand what determines success on Spotify. </a:t>
            </a:r>
          </a:p>
          <a:p>
            <a:pPr lvl="1"/>
            <a:r>
              <a:rPr lang="en-US" dirty="0"/>
              <a:t>We pulled a variety of data through the Spotify API which included:</a:t>
            </a:r>
          </a:p>
          <a:p>
            <a:pPr lvl="2"/>
            <a:r>
              <a:rPr lang="en-US" dirty="0"/>
              <a:t>Playlist data</a:t>
            </a:r>
          </a:p>
          <a:p>
            <a:pPr lvl="2"/>
            <a:r>
              <a:rPr lang="en-US" dirty="0"/>
              <a:t>Artists</a:t>
            </a:r>
          </a:p>
          <a:p>
            <a:pPr lvl="2"/>
            <a:r>
              <a:rPr lang="en-US" dirty="0"/>
              <a:t>Genre</a:t>
            </a:r>
          </a:p>
          <a:p>
            <a:pPr lvl="2"/>
            <a:r>
              <a:rPr lang="en-US" dirty="0"/>
              <a:t>Audio Features</a:t>
            </a:r>
          </a:p>
          <a:p>
            <a:pPr lvl="2"/>
            <a:r>
              <a:rPr lang="en-US" dirty="0"/>
              <a:t>Track positions on playlists</a:t>
            </a:r>
          </a:p>
          <a:p>
            <a:pPr lvl="2"/>
            <a:r>
              <a:rPr lang="en-US" dirty="0"/>
              <a:t>Duration</a:t>
            </a:r>
          </a:p>
          <a:p>
            <a:pPr lvl="2"/>
            <a:endParaRPr lang="en-US" dirty="0"/>
          </a:p>
          <a:p>
            <a:r>
              <a:rPr lang="en-US" dirty="0"/>
              <a:t>We wanted to find out if with the data that we pulled from this API if we could identify any trends that correlate to success on Spotify. </a:t>
            </a: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3</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403250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b="1" dirty="0" err="1"/>
              <a:t>Speechiness</a:t>
            </a:r>
            <a:r>
              <a:rPr lang="en-US" dirty="0"/>
              <a:t>: </a:t>
            </a:r>
            <a:r>
              <a:rPr lang="en-US" i="1" dirty="0"/>
              <a:t>“</a:t>
            </a:r>
            <a:r>
              <a:rPr lang="en-US" i="1" dirty="0" err="1"/>
              <a:t>Speechiness</a:t>
            </a:r>
            <a:r>
              <a:rPr lang="en-US" i="1" dirty="0"/>
              <a:t> detects the presence of spoken words in a track”. If the </a:t>
            </a:r>
            <a:r>
              <a:rPr lang="en-US" i="1" dirty="0" err="1"/>
              <a:t>speechiness</a:t>
            </a:r>
            <a:r>
              <a:rPr lang="en-US" i="1" dirty="0"/>
              <a:t> of a song is above 0.66, it is probably made of spoken words, a score between 0.33 and 0.66 is a song that may contain both music and words, and a score below 0.33 means the song does not have any speech.</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30</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20994671-5B9D-46ED-AC23-4DD8EBEA51CA}"/>
              </a:ext>
            </a:extLst>
          </p:cNvPr>
          <p:cNvPicPr>
            <a:picLocks noChangeAspect="1"/>
          </p:cNvPicPr>
          <p:nvPr/>
        </p:nvPicPr>
        <p:blipFill>
          <a:blip r:embed="rId2"/>
          <a:stretch>
            <a:fillRect/>
          </a:stretch>
        </p:blipFill>
        <p:spPr>
          <a:xfrm>
            <a:off x="3451471" y="268448"/>
            <a:ext cx="5889470" cy="6159629"/>
          </a:xfrm>
          <a:prstGeom prst="rect">
            <a:avLst/>
          </a:prstGeom>
        </p:spPr>
      </p:pic>
    </p:spTree>
    <p:extLst>
      <p:ext uri="{BB962C8B-B14F-4D97-AF65-F5344CB8AC3E}">
        <p14:creationId xmlns:p14="http://schemas.microsoft.com/office/powerpoint/2010/main" val="3001742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Tempo</a:t>
            </a:r>
            <a:r>
              <a:rPr lang="en-US" dirty="0"/>
              <a:t>:</a:t>
            </a:r>
            <a:r>
              <a:rPr lang="en-US" i="1" dirty="0"/>
              <a:t> The overall estimated tempo of a track in beats per minute (BPM). In musical terminology, tempo is the speed or pace of a given piece and derives directly from the average beat duration. The distribution of values for this feature look like this:</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C16BFCDA-E99F-40BD-A0A1-25F558AAB50E}"/>
              </a:ext>
            </a:extLst>
          </p:cNvPr>
          <p:cNvPicPr>
            <a:picLocks noChangeAspect="1"/>
          </p:cNvPicPr>
          <p:nvPr/>
        </p:nvPicPr>
        <p:blipFill>
          <a:blip r:embed="rId2"/>
          <a:stretch>
            <a:fillRect/>
          </a:stretch>
        </p:blipFill>
        <p:spPr>
          <a:xfrm>
            <a:off x="3428283" y="293615"/>
            <a:ext cx="5932264" cy="6204385"/>
          </a:xfrm>
          <a:prstGeom prst="rect">
            <a:avLst/>
          </a:prstGeom>
        </p:spPr>
      </p:pic>
    </p:spTree>
    <p:extLst>
      <p:ext uri="{BB962C8B-B14F-4D97-AF65-F5344CB8AC3E}">
        <p14:creationId xmlns:p14="http://schemas.microsoft.com/office/powerpoint/2010/main" val="2710217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Loudness</a:t>
            </a:r>
            <a:r>
              <a:rPr lang="en-US" dirty="0"/>
              <a:t>: </a:t>
            </a:r>
            <a:r>
              <a:rPr lang="en-US" i="1" dirty="0"/>
              <a:t>The overall loudness of a track in decibels (dB). Loudness values are averaged across the entire track and are useful for comparing relative loudness of tracks. Loudness is the quality of a sound that is the primary psychological correlate of physical strength (amplitude)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60855F06-ADA1-445B-BC3A-391D7D09AE3B}"/>
              </a:ext>
            </a:extLst>
          </p:cNvPr>
          <p:cNvPicPr>
            <a:picLocks noChangeAspect="1"/>
          </p:cNvPicPr>
          <p:nvPr/>
        </p:nvPicPr>
        <p:blipFill>
          <a:blip r:embed="rId2"/>
          <a:stretch>
            <a:fillRect/>
          </a:stretch>
        </p:blipFill>
        <p:spPr>
          <a:xfrm>
            <a:off x="3418042" y="360727"/>
            <a:ext cx="5934952" cy="6207197"/>
          </a:xfrm>
          <a:prstGeom prst="rect">
            <a:avLst/>
          </a:prstGeom>
        </p:spPr>
      </p:pic>
    </p:spTree>
    <p:extLst>
      <p:ext uri="{BB962C8B-B14F-4D97-AF65-F5344CB8AC3E}">
        <p14:creationId xmlns:p14="http://schemas.microsoft.com/office/powerpoint/2010/main" val="2494719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Liveness</a:t>
            </a:r>
            <a:r>
              <a:rPr lang="en-US" dirty="0"/>
              <a:t>: </a:t>
            </a:r>
            <a:r>
              <a:rPr lang="en-US" i="1" dirty="0"/>
              <a:t>This value describes the probability that the song was recorded with a live audience. According to the official documentation “a value above 0.8 provides strong likelihood that the track is live”.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5" name="Picture 4">
            <a:extLst>
              <a:ext uri="{FF2B5EF4-FFF2-40B4-BE49-F238E27FC236}">
                <a16:creationId xmlns:a16="http://schemas.microsoft.com/office/drawing/2014/main" id="{C40B6A1E-C9C0-4ACD-931A-6CC75ADAC728}"/>
              </a:ext>
            </a:extLst>
          </p:cNvPr>
          <p:cNvPicPr>
            <a:picLocks noChangeAspect="1"/>
          </p:cNvPicPr>
          <p:nvPr/>
        </p:nvPicPr>
        <p:blipFill>
          <a:blip r:embed="rId2"/>
          <a:stretch>
            <a:fillRect/>
          </a:stretch>
        </p:blipFill>
        <p:spPr>
          <a:xfrm>
            <a:off x="3418042" y="394284"/>
            <a:ext cx="5836011" cy="6103718"/>
          </a:xfrm>
          <a:prstGeom prst="rect">
            <a:avLst/>
          </a:prstGeom>
        </p:spPr>
      </p:pic>
    </p:spTree>
    <p:extLst>
      <p:ext uri="{BB962C8B-B14F-4D97-AF65-F5344CB8AC3E}">
        <p14:creationId xmlns:p14="http://schemas.microsoft.com/office/powerpoint/2010/main" val="3689221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Overview</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537636" y="900000"/>
            <a:ext cx="8717279" cy="5598000"/>
          </a:xfrm>
        </p:spPr>
        <p:txBody>
          <a:bodyPr/>
          <a:lstStyle/>
          <a:p>
            <a:r>
              <a:rPr lang="en-US" b="1" dirty="0" err="1"/>
              <a:t>Instrumentalness</a:t>
            </a:r>
            <a:r>
              <a:rPr lang="en-US" dirty="0"/>
              <a:t>: This value represents the amount of vocals in the song. The closer it is to 1.0, the more instrumental the song is.</a:t>
            </a:r>
          </a:p>
          <a:p>
            <a:r>
              <a:rPr lang="en-US" b="1" dirty="0" err="1"/>
              <a:t>Acousticness</a:t>
            </a:r>
            <a:r>
              <a:rPr lang="en-US" dirty="0"/>
              <a:t>: This value describes how acoustic a song is. A score of 1.0 means the song is most likely to be an acoustic one.</a:t>
            </a:r>
          </a:p>
          <a:p>
            <a:r>
              <a:rPr lang="en-US" b="1" dirty="0"/>
              <a:t>Liveness</a:t>
            </a:r>
            <a:r>
              <a:rPr lang="en-US" dirty="0"/>
              <a:t>: This value describes the probability that the song was recorded with a live audience. According to the official documentation “a value above 0.8 provides strong likelihood that the track is live”.</a:t>
            </a:r>
          </a:p>
          <a:p>
            <a:r>
              <a:rPr lang="en-US" b="1" dirty="0" err="1"/>
              <a:t>Speechiness</a:t>
            </a:r>
            <a:r>
              <a:rPr lang="en-US" dirty="0"/>
              <a:t>: “</a:t>
            </a:r>
            <a:r>
              <a:rPr lang="en-US" dirty="0" err="1"/>
              <a:t>Speechiness</a:t>
            </a:r>
            <a:r>
              <a:rPr lang="en-US" dirty="0"/>
              <a:t> detects the presence of spoken words in a track”. If the </a:t>
            </a:r>
            <a:r>
              <a:rPr lang="en-US" dirty="0" err="1"/>
              <a:t>speechiness</a:t>
            </a:r>
            <a:r>
              <a:rPr lang="en-US" dirty="0"/>
              <a:t> of a song is above 0.66, it is probably made of spoken words, a score between 0.33 and 0.66 is a song that may contain both music and words, and a score below 0.33 means the song does not have any speech.</a:t>
            </a:r>
          </a:p>
          <a:p>
            <a:r>
              <a:rPr lang="en-US" b="1" dirty="0"/>
              <a:t>Energy</a:t>
            </a:r>
            <a:r>
              <a:rPr lang="en-US" dirty="0"/>
              <a:t>: “(energy) represents a perceptual measure of intensity and activity. Typically, energetic tracks feel fast, loud, and noisy”.</a:t>
            </a:r>
          </a:p>
          <a:p>
            <a:r>
              <a:rPr lang="en-US" b="1" dirty="0"/>
              <a:t>Danceability</a:t>
            </a:r>
            <a:r>
              <a:rPr lang="en-US" dirty="0"/>
              <a:t>: “Danceability describes how suitable a track is for dancing based on a combination of musical elements including tempo, rhythm stability, beat strength, and overall regularity. A value of 0.0 is least danceable and 1.0 is most danceable”.</a:t>
            </a:r>
          </a:p>
          <a:p>
            <a:r>
              <a:rPr lang="en-US" b="1" dirty="0"/>
              <a:t>Valence</a:t>
            </a:r>
            <a:r>
              <a:rPr lang="en-US" dirty="0"/>
              <a:t>: “A measure from 0.0 to 1.0 describing the musical positiveness conveyed by a track. Tracks with high valence sound more positive (e.g. happy, cheerful, euphoric), while tracks with low valence sound more negative (e.g. sad, depressed, angry)”.</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824690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API Overview</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Focused on pulling specific playlist information</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263525" lvl="1" indent="0">
              <a:buNone/>
            </a:pPr>
            <a:endParaRPr lang="en-US" dirty="0"/>
          </a:p>
          <a:p>
            <a:r>
              <a:rPr lang="en-US" dirty="0"/>
              <a:t>Spotify API Overview:””</a:t>
            </a:r>
          </a:p>
          <a:p>
            <a:r>
              <a:rPr lang="en-US" dirty="0"/>
              <a:t>How we pulled info with the API: “”</a:t>
            </a:r>
          </a:p>
          <a:p>
            <a:r>
              <a:rPr lang="en-US" dirty="0"/>
              <a:t>Complications with the API: “”</a:t>
            </a:r>
          </a:p>
          <a:p>
            <a:r>
              <a:rPr lang="en-US" dirty="0"/>
              <a:t>Why we needed this specific info: “”</a:t>
            </a:r>
          </a:p>
          <a:p>
            <a:endParaRPr lang="en-US" dirty="0"/>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4</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84435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127074"/>
            <a:ext cx="11473200" cy="540000"/>
          </a:xfrm>
        </p:spPr>
        <p:txBody>
          <a:bodyPr/>
          <a:lstStyle/>
          <a:p>
            <a:pPr algn="ctr"/>
            <a:r>
              <a:rPr lang="en-US" u="sng" dirty="0"/>
              <a:t>Summary Stats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735640" y="3846485"/>
            <a:ext cx="8717279" cy="2271319"/>
          </a:xfrm>
        </p:spPr>
        <p:txBody>
          <a:bodyPr/>
          <a:lstStyle/>
          <a:p>
            <a:pPr marL="0" indent="0" algn="ctr">
              <a:buNone/>
            </a:pPr>
            <a:r>
              <a:rPr lang="en-US" b="1" noProof="1"/>
              <a:t>Overview of the data that we pulled</a:t>
            </a:r>
          </a:p>
          <a:p>
            <a:pPr algn="ctr"/>
            <a:r>
              <a:rPr lang="en-US" sz="1200" b="1" noProof="1"/>
              <a:t>4427 tracks pulled</a:t>
            </a:r>
          </a:p>
          <a:p>
            <a:pPr algn="ctr"/>
            <a:r>
              <a:rPr lang="en-US" sz="1200" b="1" noProof="1"/>
              <a:t>3 album types</a:t>
            </a:r>
          </a:p>
          <a:p>
            <a:pPr algn="ctr"/>
            <a:r>
              <a:rPr lang="en-US" sz="1200" b="1" noProof="1"/>
              <a:t>12 Genres</a:t>
            </a:r>
          </a:p>
          <a:p>
            <a:pPr algn="ctr"/>
            <a:r>
              <a:rPr lang="en-US" sz="1200" b="1" noProof="1"/>
              <a:t>12 audio features total, focused on 9 featres that were impactful to popularity</a:t>
            </a:r>
          </a:p>
          <a:p>
            <a:pPr algn="ctr"/>
            <a:r>
              <a:rPr lang="en-US" sz="1200" noProof="1"/>
              <a:t>Focus of the analysis was based on </a:t>
            </a:r>
            <a:r>
              <a:rPr lang="en-US" sz="1200" b="1" noProof="1"/>
              <a:t>Popularity</a:t>
            </a:r>
          </a:p>
          <a:p>
            <a:pPr algn="ctr"/>
            <a:r>
              <a:rPr lang="en-US" sz="1200" noProof="1"/>
              <a:t>The Popularity of the track. The value will be between 0 and 100, with 100 being the most popular.</a:t>
            </a:r>
          </a:p>
          <a:p>
            <a:pPr algn="ctr"/>
            <a:r>
              <a:rPr lang="en-US" sz="1200" noProof="1"/>
              <a:t>The popularity is calculated by algorithm and is based, in the most part, on the total number of plays the track has had and how recent those plays are.</a:t>
            </a:r>
          </a:p>
          <a:p>
            <a:pPr lvl="1"/>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74D91E74-78FC-44FB-9347-D3F3DDA19558}"/>
              </a:ext>
            </a:extLst>
          </p:cNvPr>
          <p:cNvPicPr>
            <a:picLocks noChangeAspect="1"/>
          </p:cNvPicPr>
          <p:nvPr/>
        </p:nvPicPr>
        <p:blipFill>
          <a:blip r:embed="rId2"/>
          <a:stretch>
            <a:fillRect/>
          </a:stretch>
        </p:blipFill>
        <p:spPr>
          <a:xfrm>
            <a:off x="358800" y="740196"/>
            <a:ext cx="3762375" cy="3000375"/>
          </a:xfrm>
          <a:prstGeom prst="rect">
            <a:avLst/>
          </a:prstGeom>
        </p:spPr>
      </p:pic>
      <p:pic>
        <p:nvPicPr>
          <p:cNvPr id="4" name="Picture 3">
            <a:extLst>
              <a:ext uri="{FF2B5EF4-FFF2-40B4-BE49-F238E27FC236}">
                <a16:creationId xmlns:a16="http://schemas.microsoft.com/office/drawing/2014/main" id="{7A2A3323-09E4-4C62-A803-B08069933965}"/>
              </a:ext>
            </a:extLst>
          </p:cNvPr>
          <p:cNvPicPr>
            <a:picLocks noChangeAspect="1"/>
          </p:cNvPicPr>
          <p:nvPr/>
        </p:nvPicPr>
        <p:blipFill>
          <a:blip r:embed="rId3"/>
          <a:stretch>
            <a:fillRect/>
          </a:stretch>
        </p:blipFill>
        <p:spPr>
          <a:xfrm>
            <a:off x="4179754" y="793153"/>
            <a:ext cx="3829050" cy="3000375"/>
          </a:xfrm>
          <a:prstGeom prst="rect">
            <a:avLst/>
          </a:prstGeom>
        </p:spPr>
      </p:pic>
      <p:pic>
        <p:nvPicPr>
          <p:cNvPr id="5" name="Picture 4">
            <a:extLst>
              <a:ext uri="{FF2B5EF4-FFF2-40B4-BE49-F238E27FC236}">
                <a16:creationId xmlns:a16="http://schemas.microsoft.com/office/drawing/2014/main" id="{1A8FA485-82D9-4CEC-A5BE-8AAB42902D04}"/>
              </a:ext>
            </a:extLst>
          </p:cNvPr>
          <p:cNvPicPr>
            <a:picLocks noChangeAspect="1"/>
          </p:cNvPicPr>
          <p:nvPr/>
        </p:nvPicPr>
        <p:blipFill>
          <a:blip r:embed="rId4"/>
          <a:stretch>
            <a:fillRect/>
          </a:stretch>
        </p:blipFill>
        <p:spPr>
          <a:xfrm>
            <a:off x="8289900" y="797346"/>
            <a:ext cx="3543300" cy="2943225"/>
          </a:xfrm>
          <a:prstGeom prst="rect">
            <a:avLst/>
          </a:prstGeom>
        </p:spPr>
      </p:pic>
    </p:spTree>
    <p:extLst>
      <p:ext uri="{BB962C8B-B14F-4D97-AF65-F5344CB8AC3E}">
        <p14:creationId xmlns:p14="http://schemas.microsoft.com/office/powerpoint/2010/main" val="1858038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Focused on 6 questions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606425" lvl="1" indent="-342900">
              <a:buFont typeface="+mj-lt"/>
              <a:buAutoNum type="arabicPeriod"/>
            </a:pPr>
            <a:r>
              <a:rPr lang="en-US" dirty="0"/>
              <a:t>Which genre(s) are more popular than other genres? Are there statistically significant differences in popularity between genres?</a:t>
            </a:r>
          </a:p>
          <a:p>
            <a:pPr marL="606425" lvl="1" indent="-342900">
              <a:buFont typeface="+mj-lt"/>
              <a:buAutoNum type="arabicPeriod"/>
            </a:pPr>
            <a:endParaRPr lang="en-US" dirty="0"/>
          </a:p>
          <a:p>
            <a:pPr marL="606425" lvl="1" indent="-342900">
              <a:buFont typeface="+mj-lt"/>
              <a:buAutoNum type="arabicPeriod"/>
            </a:pPr>
            <a:r>
              <a:rPr lang="en-US" dirty="0"/>
              <a:t>How do various Audio Features of a Song such as it's Danceability, Energy, Liveness, etc., influence the popularity of Songs?</a:t>
            </a:r>
          </a:p>
          <a:p>
            <a:pPr marL="606425" lvl="1" indent="-342900">
              <a:buFont typeface="+mj-lt"/>
              <a:buAutoNum type="arabicPeriod"/>
            </a:pPr>
            <a:endParaRPr lang="en-US" noProof="1"/>
          </a:p>
          <a:p>
            <a:pPr marL="606425" lvl="1" indent="-342900">
              <a:buFont typeface="+mj-lt"/>
              <a:buAutoNum type="arabicPeriod"/>
            </a:pPr>
            <a:r>
              <a:rPr lang="en-US" dirty="0"/>
              <a:t>How are popular songs trending in terms of their valence, i.e. songs that sound more positive (e.g. happy, cheerful, euphoric), vs songs that sound more negative (e.g. sad, depressed, angry)? Is there any correlation between the </a:t>
            </a:r>
            <a:r>
              <a:rPr lang="en-US" dirty="0" err="1"/>
              <a:t>speechiness</a:t>
            </a:r>
            <a:r>
              <a:rPr lang="en-US" dirty="0"/>
              <a:t> and the valence of a song?</a:t>
            </a:r>
            <a:r>
              <a:rPr lang="en-US" noProof="1"/>
              <a:t> </a:t>
            </a:r>
          </a:p>
          <a:p>
            <a:pPr marL="606425" lvl="1" indent="-342900">
              <a:buFont typeface="+mj-lt"/>
              <a:buAutoNum type="arabicPeriod"/>
            </a:pPr>
            <a:endParaRPr lang="en-US" noProof="1"/>
          </a:p>
          <a:p>
            <a:pPr marL="606425" lvl="1" indent="-342900">
              <a:buFont typeface="+mj-lt"/>
              <a:buAutoNum type="arabicPeriod"/>
            </a:pPr>
            <a:r>
              <a:rPr lang="en-US" dirty="0"/>
              <a:t>Does the duration of a song affect it's position within a playlist?</a:t>
            </a:r>
          </a:p>
          <a:p>
            <a:pPr marL="606425" lvl="1" indent="-342900">
              <a:buFont typeface="+mj-lt"/>
              <a:buAutoNum type="arabicPeriod"/>
            </a:pPr>
            <a:endParaRPr lang="en-US" dirty="0"/>
          </a:p>
          <a:p>
            <a:pPr marL="606425" lvl="1" indent="-342900">
              <a:buFont typeface="+mj-lt"/>
              <a:buAutoNum type="arabicPeriod"/>
            </a:pPr>
            <a:r>
              <a:rPr lang="en-US" dirty="0"/>
              <a:t>Are singles more popular than albums or compilations?</a:t>
            </a:r>
          </a:p>
          <a:p>
            <a:pPr marL="606425" lvl="1" indent="-342900">
              <a:buFont typeface="+mj-lt"/>
              <a:buAutoNum type="arabicPeriod"/>
            </a:pPr>
            <a:endParaRPr lang="en-US" dirty="0"/>
          </a:p>
          <a:p>
            <a:pPr marL="606425" lvl="1" indent="-342900">
              <a:buFont typeface="+mj-lt"/>
              <a:buAutoNum type="arabicPeriod"/>
            </a:pPr>
            <a:r>
              <a:rPr lang="en-US" dirty="0"/>
              <a:t>Does the position of a song in a playlist impact it's popularity?</a:t>
            </a:r>
          </a:p>
          <a:p>
            <a:pPr lvl="1"/>
            <a:endParaRPr lang="en-US" dirty="0"/>
          </a:p>
          <a:p>
            <a:endParaRPr lang="en-US" dirty="0"/>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6</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851971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Questions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7</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671293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1</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Which genres are the most popular?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0" indent="0">
              <a:buNone/>
            </a:pPr>
            <a:r>
              <a:rPr lang="en-US" noProof="1"/>
              <a:t>Conducted analysis to determine if there is a statistically significant difference in popularity across genres</a:t>
            </a:r>
          </a:p>
          <a:p>
            <a:pPr lvl="1"/>
            <a:r>
              <a:rPr lang="en-US" noProof="1"/>
              <a:t>Grouped all data by genre</a:t>
            </a:r>
          </a:p>
          <a:p>
            <a:pPr lvl="1"/>
            <a:r>
              <a:rPr lang="en-US" dirty="0"/>
              <a:t>Performed ANOVA</a:t>
            </a:r>
          </a:p>
          <a:p>
            <a:pPr lvl="1"/>
            <a:r>
              <a:rPr lang="en-US" dirty="0"/>
              <a:t>Picked genres to use for T-tests</a:t>
            </a:r>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8</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2505776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90000"/>
            <a:ext cx="11473200" cy="540000"/>
          </a:xfrm>
        </p:spPr>
        <p:txBody>
          <a:bodyPr/>
          <a:lstStyle/>
          <a:p>
            <a:pPr algn="ctr"/>
            <a:r>
              <a:rPr lang="en-US" dirty="0"/>
              <a:t>ANOVA Box plot</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874520" y="5044440"/>
            <a:ext cx="8717279" cy="1453560"/>
          </a:xfrm>
        </p:spPr>
        <p:txBody>
          <a:bodyPr/>
          <a:lstStyle/>
          <a:p>
            <a:pPr lvl="1"/>
            <a:r>
              <a:rPr lang="en-US" sz="1800" noProof="1"/>
              <a:t>Hip Hop vs Folk &amp; Acoustic resulted in p-value of </a:t>
            </a:r>
            <a:r>
              <a:rPr lang="en-US" sz="1800" b="1" noProof="1"/>
              <a:t>3.5611e-78</a:t>
            </a:r>
          </a:p>
          <a:p>
            <a:pPr lvl="1"/>
            <a:r>
              <a:rPr lang="en-US" sz="1800" noProof="1"/>
              <a:t>Jazz vs Latin resulted in p-value of </a:t>
            </a:r>
            <a:r>
              <a:rPr lang="en-US" sz="1800" b="1" noProof="1"/>
              <a:t>2.4426e-62</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4" name="TextBox 3">
            <a:extLst>
              <a:ext uri="{FF2B5EF4-FFF2-40B4-BE49-F238E27FC236}">
                <a16:creationId xmlns:a16="http://schemas.microsoft.com/office/drawing/2014/main" id="{B8CD4820-00F2-4D3D-B6C1-D04BE5D5FA79}"/>
              </a:ext>
            </a:extLst>
          </p:cNvPr>
          <p:cNvSpPr txBox="1"/>
          <p:nvPr/>
        </p:nvSpPr>
        <p:spPr>
          <a:xfrm>
            <a:off x="269688" y="2070866"/>
            <a:ext cx="1393257" cy="584775"/>
          </a:xfrm>
          <a:prstGeom prst="rect">
            <a:avLst/>
          </a:prstGeom>
          <a:noFill/>
        </p:spPr>
        <p:txBody>
          <a:bodyPr wrap="square" rtlCol="0">
            <a:spAutoFit/>
          </a:bodyPr>
          <a:lstStyle/>
          <a:p>
            <a:pPr algn="ctr"/>
            <a:r>
              <a:rPr lang="en-US" b="1" dirty="0">
                <a:solidFill>
                  <a:schemeClr val="tx1">
                    <a:lumMod val="75000"/>
                    <a:lumOff val="25000"/>
                  </a:schemeClr>
                </a:solidFill>
                <a:latin typeface="+mj-lt"/>
                <a:ea typeface="+mj-ea"/>
                <a:cs typeface="+mj-cs"/>
              </a:rPr>
              <a:t>P-value: </a:t>
            </a:r>
            <a:r>
              <a:rPr lang="en-US" sz="1400" dirty="0"/>
              <a:t>2.7233e-235</a:t>
            </a:r>
          </a:p>
        </p:txBody>
      </p:sp>
      <p:pic>
        <p:nvPicPr>
          <p:cNvPr id="7" name="Picture 6">
            <a:extLst>
              <a:ext uri="{FF2B5EF4-FFF2-40B4-BE49-F238E27FC236}">
                <a16:creationId xmlns:a16="http://schemas.microsoft.com/office/drawing/2014/main" id="{050290FE-C1BA-FA44-9FF9-DDE0DB76D86A}"/>
              </a:ext>
            </a:extLst>
          </p:cNvPr>
          <p:cNvPicPr>
            <a:picLocks noChangeAspect="1"/>
          </p:cNvPicPr>
          <p:nvPr/>
        </p:nvPicPr>
        <p:blipFill>
          <a:blip r:embed="rId2"/>
          <a:stretch>
            <a:fillRect/>
          </a:stretch>
        </p:blipFill>
        <p:spPr>
          <a:xfrm>
            <a:off x="1791307" y="601620"/>
            <a:ext cx="8605946" cy="4302973"/>
          </a:xfrm>
          <a:prstGeom prst="rect">
            <a:avLst/>
          </a:prstGeom>
        </p:spPr>
      </p:pic>
    </p:spTree>
    <p:extLst>
      <p:ext uri="{BB962C8B-B14F-4D97-AF65-F5344CB8AC3E}">
        <p14:creationId xmlns:p14="http://schemas.microsoft.com/office/powerpoint/2010/main" val="2825565618"/>
      </p:ext>
    </p:extLst>
  </p:cSld>
  <p:clrMapOvr>
    <a:masterClrMapping/>
  </p:clrMapOvr>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0</TotalTime>
  <Words>1700</Words>
  <Application>Microsoft Office PowerPoint</Application>
  <PresentationFormat>Widescreen</PresentationFormat>
  <Paragraphs>178</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Lucida Sans Typewriter</vt:lpstr>
      <vt:lpstr>Times New Roman</vt:lpstr>
      <vt:lpstr>Tw Cen MT</vt:lpstr>
      <vt:lpstr>Office Theme</vt:lpstr>
      <vt:lpstr>Trendspotting on Spotify</vt:lpstr>
      <vt:lpstr>Motivations</vt:lpstr>
      <vt:lpstr>Summary</vt:lpstr>
      <vt:lpstr>API Overview</vt:lpstr>
      <vt:lpstr>Summary Stats</vt:lpstr>
      <vt:lpstr>Summary</vt:lpstr>
      <vt:lpstr>Questions</vt:lpstr>
      <vt:lpstr>Question 1</vt:lpstr>
      <vt:lpstr>ANOVA Box plot</vt:lpstr>
      <vt:lpstr>Question 2</vt:lpstr>
      <vt:lpstr>PowerPoint Presentation</vt:lpstr>
      <vt:lpstr>PowerPoint Presentation</vt:lpstr>
      <vt:lpstr>Question 3</vt:lpstr>
      <vt:lpstr>PowerPoint Presentation</vt:lpstr>
      <vt:lpstr>PowerPoint Presentation</vt:lpstr>
      <vt:lpstr>Question 4</vt:lpstr>
      <vt:lpstr>PowerPoint Presentation</vt:lpstr>
      <vt:lpstr>PowerPoint Presentation</vt:lpstr>
      <vt:lpstr>PowerPoint Presentation</vt:lpstr>
      <vt:lpstr>PowerPoint Presentation</vt:lpstr>
      <vt:lpstr>Question 5</vt:lpstr>
      <vt:lpstr>PowerPoint Presentation</vt:lpstr>
      <vt:lpstr>PowerPoint Presentation</vt:lpstr>
      <vt:lpstr>PowerPoint Presentation</vt:lpstr>
      <vt:lpstr>PowerPoint Presentation</vt:lpstr>
      <vt:lpstr>Post Mortem</vt:lpstr>
      <vt:lpstr>Closing Remarks</vt:lpstr>
      <vt:lpstr>Any Questions?</vt:lpstr>
      <vt:lpstr>Appendix</vt:lpstr>
      <vt:lpstr>PowerPoint Presentation</vt:lpstr>
      <vt:lpstr>PowerPoint Presentation</vt:lpstr>
      <vt:lpstr>PowerPoint Presentation</vt:lpstr>
      <vt:lpstr>PowerPoint Presentation</vt:lpstr>
      <vt:lpstr>Audio Features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2020-02-01T15:18:48Z</dcterms:created>
  <dcterms:modified xsi:type="dcterms:W3CDTF">2020-02-04T19:36:54Z</dcterms:modified>
</cp:coreProperties>
</file>